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70" r:id="rId2"/>
    <p:sldId id="273" r:id="rId3"/>
    <p:sldId id="272" r:id="rId4"/>
    <p:sldId id="274" r:id="rId5"/>
  </p:sldIdLst>
  <p:sldSz cx="43195875" cy="32397700"/>
  <p:notesSz cx="9144000" cy="6858000"/>
  <p:defaultTextStyle>
    <a:defPPr>
      <a:defRPr lang="en-US"/>
    </a:defPPr>
    <a:lvl1pPr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8556" indent="-1701450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7112" indent="-3402902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7256" indent="-510593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5812" indent="-680738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5529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2636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199742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6848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 userDrawn="1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47E"/>
    <a:srgbClr val="C11C84"/>
    <a:srgbClr val="F19CAC"/>
    <a:srgbClr val="FFADFF"/>
    <a:srgbClr val="C01D58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1"/>
    <p:restoredTop sz="96334"/>
  </p:normalViewPr>
  <p:slideViewPr>
    <p:cSldViewPr>
      <p:cViewPr>
        <p:scale>
          <a:sx n="104" d="100"/>
          <a:sy n="104" d="100"/>
        </p:scale>
        <p:origin x="-7952" y="-8424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17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34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09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26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191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027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8866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8704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C7C97-CC91-4623-F1F3-661BB1E6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1A714-5B50-C5E7-8B39-B2A602853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C010D-9E9E-5620-23E7-722F1E107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72C39-A9BC-0FEB-35C0-173A26414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3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C804-34D2-71EB-2CC3-30DC9573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D97E5-ED76-F5B0-BBD9-485FE5000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4F7ED-D8FF-6F5F-F3CD-3BC591F1A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AC0D-3034-1D44-98C1-B470C56CF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319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E7C6-9A54-2B26-F714-F176E35F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B9A2E-0FF9-967B-E153-CEBE6D483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4042F-1C7B-271E-9432-27CF2F820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578A0-2F08-A9DF-5952-CE77FCE9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177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807EC-8CFB-B3A7-20EB-3583509B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FBC8D-22E6-619C-CBF3-C50AACDE4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3E11-0888-B81F-4B9A-DDDE131A2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5AD95-81F9-C03D-98A2-CF2965FA70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712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3" y="10064290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2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6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6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8" y="20818526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8" y="13731531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7" y="7251990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7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90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8" y="1289911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2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8" y="6779525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6" y="22678393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6" y="2894795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6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9" y="1296989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9" y="7559677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1" y="30027566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11/13/25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90" y="30027566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40" y="30027566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3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emf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24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7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5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031-9384(02)00756-4" TargetMode="External"/><Relationship Id="rId13" Type="http://schemas.openxmlformats.org/officeDocument/2006/relationships/hyperlink" Target="https://doi.org/10.1016/S0079-6123(06)53004-3" TargetMode="External"/><Relationship Id="rId18" Type="http://schemas.openxmlformats.org/officeDocument/2006/relationships/image" Target="../media/image8.png"/><Relationship Id="rId3" Type="http://schemas.openxmlformats.org/officeDocument/2006/relationships/image" Target="../media/image1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hyperlink" Target="https://doi.org/10.1016/j.physbeh.2007.04.011" TargetMode="External"/><Relationship Id="rId1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.bin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hyperlink" Target="https://doi.org/10.1016/0006-8993(90)91210-8" TargetMode="External"/><Relationship Id="rId24" Type="http://schemas.openxmlformats.org/officeDocument/2006/relationships/image" Target="../media/image16.png"/><Relationship Id="rId5" Type="http://schemas.openxmlformats.org/officeDocument/2006/relationships/image" Target="../media/image1.png"/><Relationship Id="rId15" Type="http://schemas.microsoft.com/office/2007/relationships/hdphoto" Target="../media/hdphoto1.wdp"/><Relationship Id="rId23" Type="http://schemas.openxmlformats.org/officeDocument/2006/relationships/image" Target="../media/image15.png"/><Relationship Id="rId10" Type="http://schemas.openxmlformats.org/officeDocument/2006/relationships/hyperlink" Target="https://doi.org/10.1007/s00429-013-0566-y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doi.org/10.1016/j.neuroscience.2011.11.049" TargetMode="External"/><Relationship Id="rId14" Type="http://schemas.openxmlformats.org/officeDocument/2006/relationships/image" Target="../media/image5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B7D31-F505-64E8-1EA5-0F29F8EA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96CD5535-4DBC-61C7-EA0F-784F8B9A4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393A15-D882-8A0B-5C54-BD70F8C56F65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670D-D761-6B8A-C0D3-BA0BD9DE92E7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7651F-F985-C346-49AE-BA56B25D3F16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21F24-500E-8B90-1A7F-A49990433878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079E5A-11B3-4837-50C0-780DF121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315D87-3B61-FC0C-4AE6-3817631C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0D3C4-32FD-7F1A-5942-6C93A6B9B4AD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89E61E-0DD1-A44C-2244-9D24851115AC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2CD530-11EC-5188-4BDA-87896174D4A1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115847-1972-5EC2-F90C-B45CB6BEDA76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C8A243-0513-025E-C4E4-F66EED96529A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3B6330-F588-395F-5A7B-619BAA0FFBD7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3645FD-D0A8-F064-EDDD-88A219A6ECE7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C787E2-D231-3DC3-7E61-837DDF8157CC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9D4908-DDB7-369C-DCB6-212E0A389201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B4E103E-8A26-C679-591A-9D58B9BFB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ED64C6-7E86-A3D6-B2D8-2A85DB1344D8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5CB67-D1BE-0134-47AD-D2574A58D401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6B8BF5-99A4-DF23-A426-E173E28CA069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05B5CD-ED32-0BB7-A017-BF0896A461CB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380A86-DC9B-6479-43EE-41EE1132F309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78656504-7619-13DB-48E1-25D004CB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3EDB43C3-B6C1-7B60-15B2-99B9EC4B0A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189873"/>
                </p:ext>
              </p:extLst>
            </p:nvPr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DAD5D179-3B3C-1B9C-AD3E-432EB95642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A6A267-F647-8D33-3118-15377BFBA4BC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2CC2E-B901-9420-102A-02D6AC6D50A8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8B90A-2AE8-81EB-58A2-A08F7F862E9E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5317A-A916-37FB-5B20-A7BB2BA4A7C4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320E00A-B365-0E32-6F38-3C9A28C62F8E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94FA8B-5D55-2336-58F1-7A01E82033F9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36706-BB2E-CE62-4E52-50C4D79BA602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2760D-B2B7-E04D-A6EF-B3361B23A39B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5631F-7A67-12D6-7BD3-3672C41F29F8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6B56-E26C-1504-5DA0-D7B8AEF7544B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2193F1-9638-576B-CC55-8ABFC3312444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43E4D4-EC53-BCA7-84F9-00CACFF1C2FC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5FC84D-752B-7DB2-344D-5C729F74C621}"/>
              </a:ext>
            </a:extLst>
          </p:cNvPr>
          <p:cNvSpPr txBox="1">
            <a:spLocks noChangeAspect="1"/>
          </p:cNvSpPr>
          <p:nvPr/>
        </p:nvSpPr>
        <p:spPr>
          <a:xfrm>
            <a:off x="14642106" y="26727434"/>
            <a:ext cx="2446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, the PPR </a:t>
            </a:r>
            <a:r>
              <a:rPr lang="en-US" sz="3600" b="1" dirty="0">
                <a:latin typeface="Trebuchet MS" panose="020B0703020202090204" pitchFamily="34" charset="0"/>
              </a:rPr>
              <a:t>increased</a:t>
            </a:r>
            <a:r>
              <a:rPr lang="en-US" sz="3600" dirty="0">
                <a:latin typeface="Trebuchet MS" panose="020B0703020202090204" pitchFamily="34" charset="0"/>
              </a:rPr>
              <a:t>, indicating a </a:t>
            </a:r>
            <a:r>
              <a:rPr lang="en-US" sz="3600" b="1" dirty="0">
                <a:latin typeface="Trebuchet MS" panose="020B0703020202090204" pitchFamily="34" charset="0"/>
              </a:rPr>
              <a:t>lower</a:t>
            </a:r>
            <a:r>
              <a:rPr lang="en-US" sz="36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A5D4D12-E6A3-7F78-A66F-EB3C093AFD17}"/>
              </a:ext>
            </a:extLst>
          </p:cNvPr>
          <p:cNvSpPr txBox="1"/>
          <p:nvPr/>
        </p:nvSpPr>
        <p:spPr>
          <a:xfrm>
            <a:off x="14563255" y="11948849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6709F1E-9F19-11C4-5535-FCFFC8113CF3}"/>
              </a:ext>
            </a:extLst>
          </p:cNvPr>
          <p:cNvSpPr txBox="1"/>
          <p:nvPr/>
        </p:nvSpPr>
        <p:spPr>
          <a:xfrm>
            <a:off x="15103544" y="19105138"/>
            <a:ext cx="276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39E8DD2-22ED-60B0-74A9-BB1DC0D156C7}"/>
              </a:ext>
            </a:extLst>
          </p:cNvPr>
          <p:cNvSpPr txBox="1"/>
          <p:nvPr/>
        </p:nvSpPr>
        <p:spPr>
          <a:xfrm>
            <a:off x="33811832" y="11027821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2770C3BF-785A-1EF0-D76C-7D509652E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AEB8B37-82B5-D0AA-87C7-D7D7FA7FEF25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886CCE1-CF30-C418-03F2-415F97EB36CF}"/>
              </a:ext>
            </a:extLst>
          </p:cNvPr>
          <p:cNvSpPr txBox="1"/>
          <p:nvPr/>
        </p:nvSpPr>
        <p:spPr>
          <a:xfrm>
            <a:off x="38102796" y="20620153"/>
            <a:ext cx="4237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5AF6A40-781D-30AB-543B-9D50789BEA9E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A8F63BB1-D8F4-AAF0-2E07-C427CEB1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1D205A49-CE32-A0FD-91C1-1A81ECD6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EA6B2179-6C96-22F0-6D62-585AD57A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852BBB3-A9B3-893E-91EA-879E3A518980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C9424B5-7D9E-68FE-E542-C2A892864917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BE588A8-2BD1-3525-DCF6-AA94DB448CEA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4D8E20D-7C04-63D7-C9E3-680E386A46B8}"/>
              </a:ext>
            </a:extLst>
          </p:cNvPr>
          <p:cNvSpPr txBox="1"/>
          <p:nvPr/>
        </p:nvSpPr>
        <p:spPr>
          <a:xfrm>
            <a:off x="38250145" y="13275592"/>
            <a:ext cx="3949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46A320-AED3-068B-3AFA-8CF5DC0EC432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04B3FF-ACC1-8CD4-1F22-79D279468D3B}"/>
              </a:ext>
            </a:extLst>
          </p:cNvPr>
          <p:cNvGrpSpPr/>
          <p:nvPr/>
        </p:nvGrpSpPr>
        <p:grpSpPr>
          <a:xfrm>
            <a:off x="15453515" y="20158925"/>
            <a:ext cx="22598906" cy="5557914"/>
            <a:chOff x="13996779" y="2462933"/>
            <a:chExt cx="22598906" cy="5557914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1EE8695-2CA2-D8FC-8DD5-29CFCB1A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6779" y="2476996"/>
              <a:ext cx="7772400" cy="554084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8288215-7A97-9149-7B24-0BD994A2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60331" y="2469133"/>
              <a:ext cx="7769864" cy="5551714"/>
            </a:xfrm>
            <a:prstGeom prst="rect">
              <a:avLst/>
            </a:prstGeom>
          </p:spPr>
        </p:pic>
        <p:pic>
          <p:nvPicPr>
            <p:cNvPr id="146" name="Picture 14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F306BB18-9A94-30D3-6E57-D62B3C8A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3285" y="2462933"/>
              <a:ext cx="7772400" cy="555171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0B2A156-2148-DA51-E6F6-7F1E2AABACD0}"/>
                </a:ext>
              </a:extLst>
            </p:cNvPr>
            <p:cNvSpPr txBox="1"/>
            <p:nvPr/>
          </p:nvSpPr>
          <p:spPr>
            <a:xfrm>
              <a:off x="22524011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6E5D55-58AA-3400-2BEE-6342A1E8154D}"/>
                </a:ext>
              </a:extLst>
            </p:cNvPr>
            <p:cNvSpPr txBox="1"/>
            <p:nvPr/>
          </p:nvSpPr>
          <p:spPr>
            <a:xfrm>
              <a:off x="15306663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Naïve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F751F7D-650B-C4D4-484A-9747C96028AE}"/>
                </a:ext>
              </a:extLst>
            </p:cNvPr>
            <p:cNvSpPr txBox="1"/>
            <p:nvPr/>
          </p:nvSpPr>
          <p:spPr>
            <a:xfrm>
              <a:off x="29772979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32CB646-C018-1FFD-5E0C-71757A4CD968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5617955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27C1FF-5DC8-7D98-CC67-17F1189BB6DD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4EAA3BE0-DFE5-00D1-7CDD-E8FAE70479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572CE-C3F5-B9FF-97A1-A76453B78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4B0DBE9A-E4B9-597F-A862-0564CE40F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8308B6-9221-96C5-C4C3-D4E4520202B2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E598B-AF74-EA7E-E127-BF208226A5C8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46601-F2E1-D429-7C7D-F69152A80631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D41430-CC12-7753-E4F2-B38422979DD7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8F22BA0-D290-E944-486C-9DA16DBD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BDDBBC-C5BA-C142-B757-ACB69B57D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DF464E-DEEC-F968-C02F-5E8EF5B5B13D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A106DF-C1DF-75D7-D0F7-D59F58D289A8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2E8A18-1653-3472-0C95-3EB1017E9666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58A232-6074-B879-FCD2-FB0BD5C4A0B4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B4B700-EF12-8BD7-EB95-858E68D9111E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6538FF-908F-F0AB-F099-BF3EA3926C69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7DE4C9-FE18-1A49-D935-87767485255F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E53AFD-85ED-28B2-9495-CEC5A690CD75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E95AD10-06B0-8421-AC3F-43E8A54C542F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A21A19-6ADC-F2B0-2D6F-78487598F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61457-35EE-1191-99AE-D3CFC9777FAC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3E1773-89D8-4028-7E0B-FC3579D1D803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70105F-8091-0698-2BAC-6D00992BCB26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66BB0F-8512-C67B-5B1C-99204D3F5FC8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FABD48-AFF2-3948-302D-9C7A8DA5F94A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71057C74-4859-E26A-7DEC-BF721D008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AA58B72F-3760-1615-53F8-EA2D41DD26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3EDB43C3-B6C1-7B60-15B2-99B9EC4B0A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259CBB-B9C2-3214-6CB4-5A6D3A94322B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80F47E-F3BE-1A04-7A48-073E09973C39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0C5D53-622F-F1FE-EFB4-CE9227ECE182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82055B-37DD-E7FD-8B4C-AC10F5E8B218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B2ACA8-F785-5416-F7CC-4342310362C1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F2624C-52B2-EEB0-E9B5-D67C395B7E54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C738B-0D0E-1E27-8715-8AACAAAD9F3B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862A29-7A39-423D-4A41-887D4E1ECEEE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31C8C-91F5-17F6-9DAA-8A80046FB748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8E9C4-4532-F847-E7A1-F6713BCB4EAB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79D4A2-73AD-F107-1650-60B7ECA74712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75124B-E089-ED98-1190-A61DF713D380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3AB61A-94A7-1709-3210-D3FABEDFB15D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DD5E96C4-C170-5D70-1FE5-A12F9FA27D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84A71-8A4C-4BD8-0850-CA4F21B08CA6}"/>
              </a:ext>
            </a:extLst>
          </p:cNvPr>
          <p:cNvSpPr txBox="1"/>
          <p:nvPr/>
        </p:nvSpPr>
        <p:spPr>
          <a:xfrm>
            <a:off x="18665626" y="11285851"/>
            <a:ext cx="968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increased </a:t>
            </a:r>
            <a:r>
              <a:rPr lang="en-US" sz="3600" dirty="0">
                <a:latin typeface="Trebuchet MS" panose="020B0703020202090204" pitchFamily="34" charset="0"/>
              </a:rPr>
              <a:t>baseline eEPSC amplitude </a:t>
            </a:r>
            <a:r>
              <a:rPr lang="en-US" sz="3600" b="1" dirty="0">
                <a:latin typeface="Trebuchet MS" panose="020B0703020202090204" pitchFamily="34" charset="0"/>
              </a:rPr>
              <a:t>but not </a:t>
            </a:r>
            <a:r>
              <a:rPr lang="en-US" sz="3600" dirty="0">
                <a:latin typeface="Trebuchet MS" panose="020B0703020202090204" pitchFamily="34" charset="0"/>
              </a:rPr>
              <a:t>paired pulse ratio (PPR)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14" name="Picture 13" descr="A graph with colored squares and lines&#10;&#10;AI-generated content may be incorrect.">
            <a:extLst>
              <a:ext uri="{FF2B5EF4-FFF2-40B4-BE49-F238E27FC236}">
                <a16:creationId xmlns:a16="http://schemas.microsoft.com/office/drawing/2014/main" id="{BC93A1D2-BECB-9CE8-F7FE-AF444F312E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639" y="12454320"/>
            <a:ext cx="7772400" cy="5551714"/>
          </a:xfrm>
          <a:prstGeom prst="rect">
            <a:avLst/>
          </a:prstGeom>
        </p:spPr>
      </p:pic>
      <p:pic>
        <p:nvPicPr>
          <p:cNvPr id="22" name="Picture 21" descr="A diagram of a graph&#10;&#10;AI-generated content may be incorrect.">
            <a:extLst>
              <a:ext uri="{FF2B5EF4-FFF2-40B4-BE49-F238E27FC236}">
                <a16:creationId xmlns:a16="http://schemas.microsoft.com/office/drawing/2014/main" id="{BE0F74C3-453C-FA8B-A123-B68C4D098B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130" y="12454320"/>
            <a:ext cx="7772400" cy="55517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5F41763-0D2D-270E-56C8-6BA733C32DF4}"/>
              </a:ext>
            </a:extLst>
          </p:cNvPr>
          <p:cNvSpPr txBox="1"/>
          <p:nvPr/>
        </p:nvSpPr>
        <p:spPr>
          <a:xfrm>
            <a:off x="14931402" y="18416613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F0410-4B82-5DD2-FE45-B30B9D4AA9FD}"/>
              </a:ext>
            </a:extLst>
          </p:cNvPr>
          <p:cNvSpPr txBox="1"/>
          <p:nvPr/>
        </p:nvSpPr>
        <p:spPr>
          <a:xfrm>
            <a:off x="33748190" y="12486231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28" name="Picture 27" descr="A black and white logo&#10;&#10;AI-generated content may be incorrect.">
            <a:extLst>
              <a:ext uri="{FF2B5EF4-FFF2-40B4-BE49-F238E27FC236}">
                <a16:creationId xmlns:a16="http://schemas.microsoft.com/office/drawing/2014/main" id="{BD356738-5735-3002-51F4-A6C362FB7A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7694472">
            <a:off x="31151508" y="16543608"/>
            <a:ext cx="3732499" cy="188353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EC40970-DEE1-74F3-152B-9C030D1741A1}"/>
              </a:ext>
            </a:extLst>
          </p:cNvPr>
          <p:cNvSpPr txBox="1">
            <a:spLocks noChangeAspect="1"/>
          </p:cNvSpPr>
          <p:nvPr/>
        </p:nvSpPr>
        <p:spPr>
          <a:xfrm>
            <a:off x="32713397" y="1316563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A5495F3-F122-7EF2-F1A9-71F96D3729A6}"/>
              </a:ext>
            </a:extLst>
          </p:cNvPr>
          <p:cNvGrpSpPr/>
          <p:nvPr/>
        </p:nvGrpSpPr>
        <p:grpSpPr>
          <a:xfrm>
            <a:off x="15859797" y="19680969"/>
            <a:ext cx="15175247" cy="5557914"/>
            <a:chOff x="23128103" y="19653151"/>
            <a:chExt cx="15175247" cy="5557914"/>
          </a:xfrm>
        </p:grpSpPr>
        <p:pic>
          <p:nvPicPr>
            <p:cNvPr id="31" name="Picture 30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6BBFA144-F8A0-84D0-7BD6-FB755EE6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28103" y="19659351"/>
              <a:ext cx="7772400" cy="5551714"/>
            </a:xfrm>
            <a:prstGeom prst="rect">
              <a:avLst/>
            </a:prstGeom>
          </p:spPr>
        </p:pic>
        <p:pic>
          <p:nvPicPr>
            <p:cNvPr id="35" name="Picture 34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56BE76CF-CEA7-AFF2-DBE0-EAC8CDAD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0950" y="19653151"/>
              <a:ext cx="7772400" cy="55517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CD7D9D-1BD0-40D7-964B-C059BD2F2503}"/>
                </a:ext>
              </a:extLst>
            </p:cNvPr>
            <p:cNvSpPr txBox="1"/>
            <p:nvPr/>
          </p:nvSpPr>
          <p:spPr>
            <a:xfrm>
              <a:off x="24725803" y="19861016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480A3F-505F-E571-FE24-04C38EAB0503}"/>
                </a:ext>
              </a:extLst>
            </p:cNvPr>
            <p:cNvSpPr txBox="1"/>
            <p:nvPr/>
          </p:nvSpPr>
          <p:spPr>
            <a:xfrm>
              <a:off x="32128650" y="19873315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C000388-079C-ED87-04B8-331E75D2F0DD}"/>
              </a:ext>
            </a:extLst>
          </p:cNvPr>
          <p:cNvSpPr txBox="1"/>
          <p:nvPr/>
        </p:nvSpPr>
        <p:spPr>
          <a:xfrm>
            <a:off x="38186503" y="14734002"/>
            <a:ext cx="3949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3FFC03-AB67-5FEA-DE36-6BD5A6344A8D}"/>
              </a:ext>
            </a:extLst>
          </p:cNvPr>
          <p:cNvSpPr txBox="1"/>
          <p:nvPr/>
        </p:nvSpPr>
        <p:spPr>
          <a:xfrm>
            <a:off x="16096592" y="24645273"/>
            <a:ext cx="13062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pic>
        <p:nvPicPr>
          <p:cNvPr id="46" name="Picture 45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FEFB3854-9264-AF01-0A10-AFC614CB08A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8127"/>
          <a:stretch>
            <a:fillRect/>
          </a:stretch>
        </p:blipFill>
        <p:spPr>
          <a:xfrm>
            <a:off x="33728494" y="14590983"/>
            <a:ext cx="4167043" cy="5269953"/>
          </a:xfrm>
          <a:prstGeom prst="rect">
            <a:avLst/>
          </a:prstGeom>
        </p:spPr>
      </p:pic>
      <p:pic>
        <p:nvPicPr>
          <p:cNvPr id="47" name="Picture 46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AB33AE32-DADF-FE28-DB59-3E5DFBFD0D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8493" y="20228973"/>
            <a:ext cx="7772400" cy="555171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37D4B20-6BEC-86DC-1A03-973B00ACBF1E}"/>
              </a:ext>
            </a:extLst>
          </p:cNvPr>
          <p:cNvSpPr txBox="1">
            <a:spLocks noChangeAspect="1"/>
          </p:cNvSpPr>
          <p:nvPr/>
        </p:nvSpPr>
        <p:spPr>
          <a:xfrm>
            <a:off x="33487224" y="25939520"/>
            <a:ext cx="8948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81762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58CFC-17F0-D19F-1319-28FD299A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7BE013A4-4429-DF2A-BE87-F4EAC805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CC07DA-048F-DFF0-5CC3-2C71397774C4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28B89-BF8B-0991-F241-C35042E42E29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559A9-E956-B8BE-9FF2-0C115AC7CD9D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4549C-318E-7D0D-8E97-A773891640B5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593978-24E9-9828-6756-1BFFBA4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287D2-DF77-21B2-5FC7-FF9E10E2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C012C6-5150-D332-A003-CBD82413CB7A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4131E2-E794-B0E8-60C9-F83497CE15C7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23F1C-72BC-7998-B5C4-E22353B36906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698DCB-DC77-5650-7E3F-BE63903677BF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804E55-D390-3194-0EEE-086F4F9BF16D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5B687EC-0407-442F-452E-644B9759255F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BC331A1-A1FA-22D1-109C-CFBDE1DF646A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580421-4486-7A09-55FF-CEF1FA34125A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3C9B747-912D-634F-8420-A21012ECA1B7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D43F93F-64DB-927B-4408-5BC90D29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7FB61F-D8C8-B967-9B8C-41D67011C99A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95C4D0-9273-A66B-0558-C83D26944DB0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9A3655-7E29-49A8-7943-A357FF31FFCD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61B2E7-BD06-DA3D-A845-F1641F314875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52FF4F-4663-55E0-2AEE-20B80B03CCDA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1FA1D229-A13A-8649-3B60-2F7219DF3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5013EB7C-8817-88C0-307E-C9B9D30736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3EDB43C3-B6C1-7B60-15B2-99B9EC4B0A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FC6CA0-6780-4981-ED8B-EC98CB30C10B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AF6035-49B4-09B8-0B1E-17DD1172AE61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D1E93-75A2-1AE0-36FD-C7F9A43D51E4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D1B1B-1F3F-4277-9EF6-74BAF6BB56AB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B9F157-238F-A592-7581-AAC9DD2A9AEE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FEC4E-06CA-334F-C712-CB3A4544392D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7DDB0-59CE-8480-42AA-71239ACC9294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DF593-950A-5265-A49A-E45627847724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466D1-3F02-4E3E-C33A-A100510CDA5F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4CA1F-9210-A410-2ADE-7AD1B88258A2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FA8283-7C36-229F-AA61-37D6B9BE98C3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7E0C86-8C43-A283-B743-F3F0C75D5A98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607B744-FA02-3CC9-52E0-B0780CF5D1D8}"/>
              </a:ext>
            </a:extLst>
          </p:cNvPr>
          <p:cNvSpPr txBox="1">
            <a:spLocks noChangeAspect="1"/>
          </p:cNvSpPr>
          <p:nvPr/>
        </p:nvSpPr>
        <p:spPr>
          <a:xfrm>
            <a:off x="14727593" y="27362747"/>
            <a:ext cx="2446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, the PPR </a:t>
            </a:r>
            <a:r>
              <a:rPr lang="en-US" sz="3600" b="1" dirty="0">
                <a:latin typeface="Trebuchet MS" panose="020B0703020202090204" pitchFamily="34" charset="0"/>
              </a:rPr>
              <a:t>increased</a:t>
            </a:r>
            <a:r>
              <a:rPr lang="en-US" sz="3600" dirty="0">
                <a:latin typeface="Trebuchet MS" panose="020B0703020202090204" pitchFamily="34" charset="0"/>
              </a:rPr>
              <a:t>, indicating a </a:t>
            </a:r>
            <a:r>
              <a:rPr lang="en-US" sz="3600" b="1" dirty="0">
                <a:latin typeface="Trebuchet MS" panose="020B0703020202090204" pitchFamily="34" charset="0"/>
              </a:rPr>
              <a:t>lower</a:t>
            </a:r>
            <a:r>
              <a:rPr lang="en-US" sz="36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7C4B57-25C1-4C88-F8C1-1749EF03946E}"/>
              </a:ext>
            </a:extLst>
          </p:cNvPr>
          <p:cNvSpPr txBox="1"/>
          <p:nvPr/>
        </p:nvSpPr>
        <p:spPr>
          <a:xfrm>
            <a:off x="14563255" y="11948849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</a:t>
            </a:r>
            <a:r>
              <a:rPr lang="en-US" sz="3600" b="1" dirty="0">
                <a:latin typeface="Trebuchet MS" panose="020B0703020202090204" pitchFamily="34" charset="0"/>
              </a:rPr>
              <a:t>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3ED8BE1-E595-39A4-9C89-E48E0D9EA77A}"/>
              </a:ext>
            </a:extLst>
          </p:cNvPr>
          <p:cNvSpPr txBox="1"/>
          <p:nvPr/>
        </p:nvSpPr>
        <p:spPr>
          <a:xfrm>
            <a:off x="15477326" y="19360277"/>
            <a:ext cx="1376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F26E4-1B60-78B3-349B-073974E28A35}"/>
              </a:ext>
            </a:extLst>
          </p:cNvPr>
          <p:cNvSpPr txBox="1"/>
          <p:nvPr/>
        </p:nvSpPr>
        <p:spPr>
          <a:xfrm>
            <a:off x="34113577" y="11137048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BDC37F58-484F-B5AC-206F-35143D8CF6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F625A37-955F-D900-D2BB-11483EF18FA4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B27E02C-F5F2-8A25-9683-421CEF9B9F22}"/>
              </a:ext>
            </a:extLst>
          </p:cNvPr>
          <p:cNvSpPr txBox="1"/>
          <p:nvPr/>
        </p:nvSpPr>
        <p:spPr>
          <a:xfrm>
            <a:off x="23385314" y="21658894"/>
            <a:ext cx="33629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F3E6806-EC7D-EC75-7E9B-F17260C1A82A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17949E22-07AB-7DD9-39B5-8F9E3B5B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748C0C3C-95F1-4C8D-A4EC-63BBDF3A7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301AE1BA-D615-4237-EAAA-266FADDD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31170D6-329F-FFA0-C9D3-A914666C2059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D7184D4-7B3C-B39B-D2CB-6D7757FEFA38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3843A5-75B5-61D8-4A47-1D185DCD193D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i="1" dirty="0">
                  <a:latin typeface="Trebuchet MS" panose="020B0703020202090204" pitchFamily="34" charset="0"/>
                </a:rPr>
                <a:t> µM AM251</a:t>
              </a:r>
              <a:endPara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A0C63B-F886-0D65-51BA-F360F7D7B85B}"/>
              </a:ext>
            </a:extLst>
          </p:cNvPr>
          <p:cNvSpPr txBox="1"/>
          <p:nvPr/>
        </p:nvSpPr>
        <p:spPr>
          <a:xfrm>
            <a:off x="29941107" y="18240673"/>
            <a:ext cx="1209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AC3BA1-8111-3E26-AEF8-A54F6D5E7876}"/>
              </a:ext>
            </a:extLst>
          </p:cNvPr>
          <p:cNvSpPr txBox="1"/>
          <p:nvPr/>
        </p:nvSpPr>
        <p:spPr>
          <a:xfrm>
            <a:off x="15728445" y="18177508"/>
            <a:ext cx="148039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* = p-value &lt; 0.05, ** = p-value &lt; 0.01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872006-3023-B852-C4C6-B7DD6D3CFB3C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6525550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E42A1E2-8825-6D27-B2BD-993B1C066996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0074A0DF-D1BA-D5EC-D816-A377A54946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  <p:pic>
        <p:nvPicPr>
          <p:cNvPr id="5" name="Picture 4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4EF337C5-EE4A-0032-AAA3-7DDC6D7E70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515" y="20839568"/>
            <a:ext cx="7772400" cy="5551714"/>
          </a:xfrm>
          <a:prstGeom prst="rect">
            <a:avLst/>
          </a:prstGeom>
        </p:spPr>
      </p:pic>
      <p:pic>
        <p:nvPicPr>
          <p:cNvPr id="3" name="Picture 2" descr="A graph with colored squares and lines&#10;&#10;AI-generated content may be incorrect.">
            <a:extLst>
              <a:ext uri="{FF2B5EF4-FFF2-40B4-BE49-F238E27FC236}">
                <a16:creationId xmlns:a16="http://schemas.microsoft.com/office/drawing/2014/main" id="{CE653F2D-F48B-263A-249E-5FF8793813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782" y="20867381"/>
            <a:ext cx="7772400" cy="5551714"/>
          </a:xfrm>
          <a:prstGeom prst="rect">
            <a:avLst/>
          </a:prstGeom>
        </p:spPr>
      </p:pic>
      <p:pic>
        <p:nvPicPr>
          <p:cNvPr id="37" name="Picture 36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6BDF6ECF-01EC-E2C8-AC89-1B148E6469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8127"/>
          <a:stretch>
            <a:fillRect/>
          </a:stretch>
        </p:blipFill>
        <p:spPr>
          <a:xfrm>
            <a:off x="38108876" y="12907555"/>
            <a:ext cx="4167043" cy="52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B2921-5BFE-3FBC-E70E-D75DE86D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652B8F9A-6C1D-FF7D-B7F1-5DA4BDD5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877" y="22762633"/>
            <a:ext cx="7772400" cy="55517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ADD97B3-7D3D-D9E1-05F4-01B65079D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1" t="24113" b="41548"/>
          <a:stretch>
            <a:fillRect/>
          </a:stretch>
        </p:blipFill>
        <p:spPr>
          <a:xfrm rot="18855614">
            <a:off x="30255349" y="20426502"/>
            <a:ext cx="2495653" cy="2145521"/>
          </a:xfrm>
          <a:prstGeom prst="rect">
            <a:avLst/>
          </a:prstGeom>
        </p:spPr>
      </p:pic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846B85C9-AD22-7F91-68DD-52A7B85014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0905E8-55E0-8423-AA0F-DC392A5B8123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556B5-BA7E-08B9-A336-75FF20129260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457D0-A0A6-16E8-9EA8-D3AD7D0B3344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5EBE82-F5FD-BB3E-304E-A23BEDD60141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C8AFD13-501C-A7A1-FE23-20637D4BD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F94276-7B92-B56D-8941-CA0976E7F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8D0134-C7B1-B487-9304-48E802AE994E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167B582-F081-9014-F003-8A5D7B52A75F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11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2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3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6EE86F4-0D24-1329-AA46-6B75A633127B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DF495D-A873-04C5-07F8-F9AFA52E6179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C52BA0D-BD86-48EE-CE07-740E95432163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71D0CA-C26E-4641-25A8-8A8374A1499A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712CDA8-70C2-8A22-F183-4425EDB51ED5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29CE02-1A19-55AB-8177-643E28CB3D27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A276FA-FDD4-401D-2AE4-209D52C5A2A5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3399207-1D29-C500-6E65-0767311CE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4D70D2-0CFE-5553-0B58-12231F9B1025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DAFAFA-ADE0-EAA3-0B9E-B75F1CD5F8DF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1A59436-9672-FF29-499C-80F2EAEEA86E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A5CF352-EA59-48AA-93AD-B3A62D78D9AB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12E018-6F15-05B8-A76C-B63201106F27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A33B6BF9-8A65-26C5-B20D-39BAD2817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1861FDC6-8DE7-1847-7356-CDC2E4BE85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6" imgW="1114641" imgH="927614" progId="CorelDraw.Graphic.17">
                    <p:embed/>
                  </p:oleObj>
                </mc:Choice>
                <mc:Fallback>
                  <p:oleObj name="CorelDRAW" r:id="rId16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5013EB7C-8817-88C0-307E-C9B9D30736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2FF4F8-B47C-7080-C6BA-35F20828945D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DABADC-72A4-1140-029B-D931EC8F3DD5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ECD8DF-193D-321A-0B2A-73E3A985B6BA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8B03C9-BE05-D459-6505-420E165F5839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180A25-D2B6-DD38-38F6-747A08ED1AE8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9FDE7A-487B-FF38-3114-20C751AD9D51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842DE5-AC06-38A6-4762-7ACF08D761F9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9B4A6-F55A-BE2B-B2DD-5D8FA111940D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9A15A0-96D6-7AA1-0DA8-679A28B7B110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20942-323E-EBE8-B8A4-13F43B9D9839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4FEA9A7-0257-A1AA-73CD-8E16F3CBA1FC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D77C9F8-4B4A-F465-EFDD-8E065FDD9066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7A47DCC-E998-7E0E-0727-165D57F7C862}"/>
              </a:ext>
            </a:extLst>
          </p:cNvPr>
          <p:cNvSpPr txBox="1"/>
          <p:nvPr/>
        </p:nvSpPr>
        <p:spPr>
          <a:xfrm>
            <a:off x="15007917" y="15492450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</a:t>
            </a:r>
            <a:r>
              <a:rPr lang="en-US" sz="3600" b="1" dirty="0">
                <a:latin typeface="Trebuchet MS" panose="020B0703020202090204" pitchFamily="34" charset="0"/>
              </a:rPr>
              <a:t>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539E3EC-DC9A-0224-CE3F-64FB507EEFB6}"/>
              </a:ext>
            </a:extLst>
          </p:cNvPr>
          <p:cNvSpPr txBox="1"/>
          <p:nvPr/>
        </p:nvSpPr>
        <p:spPr>
          <a:xfrm>
            <a:off x="26448530" y="23121296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5EC4CAE-90EF-C1F4-AB8F-796A1E0916D2}"/>
              </a:ext>
            </a:extLst>
          </p:cNvPr>
          <p:cNvSpPr txBox="1">
            <a:spLocks noChangeAspect="1"/>
          </p:cNvSpPr>
          <p:nvPr/>
        </p:nvSpPr>
        <p:spPr>
          <a:xfrm>
            <a:off x="26878973" y="23738581"/>
            <a:ext cx="6448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pic>
        <p:nvPicPr>
          <p:cNvPr id="135" name="Picture 134" descr="A graph of a graph showing the number of points&#10;&#10;AI-generated content may be incorrect.">
            <a:extLst>
              <a:ext uri="{FF2B5EF4-FFF2-40B4-BE49-F238E27FC236}">
                <a16:creationId xmlns:a16="http://schemas.microsoft.com/office/drawing/2014/main" id="{299771C8-9D05-48E7-EA91-AB850D65B8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204" y="17711410"/>
            <a:ext cx="7772400" cy="5551714"/>
          </a:xfrm>
          <a:prstGeom prst="rect">
            <a:avLst/>
          </a:prstGeom>
        </p:spPr>
      </p:pic>
      <p:pic>
        <p:nvPicPr>
          <p:cNvPr id="136" name="Picture 135" descr="A graph of a graph showing the time&#10;&#10;AI-generated content may be incorrect.">
            <a:extLst>
              <a:ext uri="{FF2B5EF4-FFF2-40B4-BE49-F238E27FC236}">
                <a16:creationId xmlns:a16="http://schemas.microsoft.com/office/drawing/2014/main" id="{7D1DEE34-EA64-F32E-6553-B243F0D78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348" y="17711410"/>
            <a:ext cx="7772400" cy="5551714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418F0444-177A-05BB-222E-87EAF1006276}"/>
              </a:ext>
            </a:extLst>
          </p:cNvPr>
          <p:cNvSpPr txBox="1"/>
          <p:nvPr/>
        </p:nvSpPr>
        <p:spPr>
          <a:xfrm>
            <a:off x="17368953" y="17937675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Male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F5E18D-D5DD-A9B2-0A03-938A5A6093D6}"/>
              </a:ext>
            </a:extLst>
          </p:cNvPr>
          <p:cNvSpPr txBox="1"/>
          <p:nvPr/>
        </p:nvSpPr>
        <p:spPr>
          <a:xfrm>
            <a:off x="24829904" y="17913075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Female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1D7AB2D-F25B-246D-82B3-64FFFCB45E3B}"/>
              </a:ext>
            </a:extLst>
          </p:cNvPr>
          <p:cNvSpPr txBox="1"/>
          <p:nvPr/>
        </p:nvSpPr>
        <p:spPr>
          <a:xfrm>
            <a:off x="17423577" y="22982797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Acute Female with 5</a:t>
            </a:r>
            <a:r>
              <a:rPr lang="en-US" sz="2400" i="1" dirty="0">
                <a:latin typeface="Trebuchet MS" panose="020B0703020202090204" pitchFamily="34" charset="0"/>
              </a:rPr>
              <a:t> µM AM251</a:t>
            </a:r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B39D178-D37E-D6D1-B387-2E50E6817896}"/>
              </a:ext>
            </a:extLst>
          </p:cNvPr>
          <p:cNvSpPr txBox="1"/>
          <p:nvPr/>
        </p:nvSpPr>
        <p:spPr>
          <a:xfrm>
            <a:off x="26977024" y="25744510"/>
            <a:ext cx="6448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53236B6-1420-5D61-19D5-A45B92DADEE0}"/>
              </a:ext>
            </a:extLst>
          </p:cNvPr>
          <p:cNvSpPr txBox="1"/>
          <p:nvPr/>
        </p:nvSpPr>
        <p:spPr>
          <a:xfrm>
            <a:off x="16950672" y="16739372"/>
            <a:ext cx="13015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4CEF7C9-372D-9E1F-35C9-751E07AEF9D4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684B5F2E-975A-0882-057D-89EEB9C71D9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  <p:pic>
        <p:nvPicPr>
          <p:cNvPr id="66" name="Picture 65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72BC70FB-09F2-00D9-5F13-909070D71E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8127"/>
          <a:stretch>
            <a:fillRect/>
          </a:stretch>
        </p:blipFill>
        <p:spPr>
          <a:xfrm>
            <a:off x="22985913" y="22714107"/>
            <a:ext cx="3831436" cy="484552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F37A20B-565D-1983-114E-405FC118EC2B}"/>
              </a:ext>
            </a:extLst>
          </p:cNvPr>
          <p:cNvSpPr txBox="1"/>
          <p:nvPr/>
        </p:nvSpPr>
        <p:spPr>
          <a:xfrm>
            <a:off x="34673396" y="26409450"/>
            <a:ext cx="7691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73" name="Picture 72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5DC3F293-EAF0-7D90-34F5-8FF9B9857D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318" y="20857736"/>
            <a:ext cx="7772400" cy="555171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0403174-E660-9EB7-89A2-F0968F0676F9}"/>
              </a:ext>
            </a:extLst>
          </p:cNvPr>
          <p:cNvSpPr txBox="1">
            <a:spLocks noChangeAspect="1"/>
          </p:cNvSpPr>
          <p:nvPr/>
        </p:nvSpPr>
        <p:spPr>
          <a:xfrm>
            <a:off x="34127011" y="16791979"/>
            <a:ext cx="7998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used. * = p-value &lt; 0.05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3981DF-81DD-6E90-57EB-9E5A68C201B4}"/>
              </a:ext>
            </a:extLst>
          </p:cNvPr>
          <p:cNvSpPr txBox="1"/>
          <p:nvPr/>
        </p:nvSpPr>
        <p:spPr>
          <a:xfrm>
            <a:off x="33688128" y="18462919"/>
            <a:ext cx="8876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76" name="Picture 75" descr="A graph with colored squares and lines&#10;&#10;AI-generated content may be incorrect.">
            <a:extLst>
              <a:ext uri="{FF2B5EF4-FFF2-40B4-BE49-F238E27FC236}">
                <a16:creationId xmlns:a16="http://schemas.microsoft.com/office/drawing/2014/main" id="{793CB0B7-6E6D-EFF0-3526-10F7563F671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580" y="11420314"/>
            <a:ext cx="5177834" cy="3698453"/>
          </a:xfrm>
          <a:prstGeom prst="rect">
            <a:avLst/>
          </a:prstGeom>
        </p:spPr>
      </p:pic>
      <p:pic>
        <p:nvPicPr>
          <p:cNvPr id="77" name="Picture 76" descr="A diagram of a graph&#10;&#10;AI-generated content may be incorrect.">
            <a:extLst>
              <a:ext uri="{FF2B5EF4-FFF2-40B4-BE49-F238E27FC236}">
                <a16:creationId xmlns:a16="http://schemas.microsoft.com/office/drawing/2014/main" id="{8B92B67C-E0F2-6CE2-9931-7856B77623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071" y="11420314"/>
            <a:ext cx="5177834" cy="369845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6E4599C-58AE-7F65-11E0-CCBA23355F66}"/>
              </a:ext>
            </a:extLst>
          </p:cNvPr>
          <p:cNvSpPr txBox="1"/>
          <p:nvPr/>
        </p:nvSpPr>
        <p:spPr>
          <a:xfrm>
            <a:off x="23903092" y="11200191"/>
            <a:ext cx="968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increased </a:t>
            </a:r>
            <a:r>
              <a:rPr lang="en-US" sz="3600" dirty="0">
                <a:latin typeface="Trebuchet MS" panose="020B0703020202090204" pitchFamily="34" charset="0"/>
              </a:rPr>
              <a:t>baseline eEPSC amplitude </a:t>
            </a:r>
            <a:r>
              <a:rPr lang="en-US" sz="3600" b="1" dirty="0">
                <a:latin typeface="Trebuchet MS" panose="020B0703020202090204" pitchFamily="34" charset="0"/>
              </a:rPr>
              <a:t>but not </a:t>
            </a:r>
            <a:r>
              <a:rPr lang="en-US" sz="3600" dirty="0">
                <a:latin typeface="Trebuchet MS" panose="020B0703020202090204" pitchFamily="34" charset="0"/>
              </a:rPr>
              <a:t>paired pulse ratio (PPR)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01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27087</TotalTime>
  <Words>3985</Words>
  <Application>Microsoft Macintosh PowerPoint</Application>
  <PresentationFormat>Custom</PresentationFormat>
  <Paragraphs>301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969</cp:revision>
  <dcterms:created xsi:type="dcterms:W3CDTF">2011-03-31T17:40:42Z</dcterms:created>
  <dcterms:modified xsi:type="dcterms:W3CDTF">2025-11-13T21:13:42Z</dcterms:modified>
</cp:coreProperties>
</file>